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7" r:id="rId2"/>
    <p:sldId id="256"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9" autoAdjust="0"/>
    <p:restoredTop sz="94660"/>
  </p:normalViewPr>
  <p:slideViewPr>
    <p:cSldViewPr snapToGrid="0">
      <p:cViewPr varScale="1">
        <p:scale>
          <a:sx n="119" d="100"/>
          <a:sy n="119" d="100"/>
        </p:scale>
        <p:origin x="96" y="2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0A5FE56-B1DE-4563-8A08-66DBF61E9B13}" type="datetimeFigureOut">
              <a:rPr lang="en-US" smtClean="0"/>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FB7E0E-2915-47C2-A4F6-449ED75D39E0}" type="slidenum">
              <a:rPr lang="en-US" smtClean="0"/>
              <a:t>‹#›</a:t>
            </a:fld>
            <a:endParaRPr lang="en-US"/>
          </a:p>
        </p:txBody>
      </p:sp>
    </p:spTree>
    <p:extLst>
      <p:ext uri="{BB962C8B-B14F-4D97-AF65-F5344CB8AC3E}">
        <p14:creationId xmlns:p14="http://schemas.microsoft.com/office/powerpoint/2010/main" val="3444600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0A5FE56-B1DE-4563-8A08-66DBF61E9B13}" type="datetimeFigureOut">
              <a:rPr lang="en-US" smtClean="0"/>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FB7E0E-2915-47C2-A4F6-449ED75D39E0}" type="slidenum">
              <a:rPr lang="en-US" smtClean="0"/>
              <a:t>‹#›</a:t>
            </a:fld>
            <a:endParaRPr lang="en-US"/>
          </a:p>
        </p:txBody>
      </p:sp>
    </p:spTree>
    <p:extLst>
      <p:ext uri="{BB962C8B-B14F-4D97-AF65-F5344CB8AC3E}">
        <p14:creationId xmlns:p14="http://schemas.microsoft.com/office/powerpoint/2010/main" val="1139633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0A5FE56-B1DE-4563-8A08-66DBF61E9B13}" type="datetimeFigureOut">
              <a:rPr lang="en-US" smtClean="0"/>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FB7E0E-2915-47C2-A4F6-449ED75D39E0}" type="slidenum">
              <a:rPr lang="en-US" smtClean="0"/>
              <a:t>‹#›</a:t>
            </a:fld>
            <a:endParaRPr lang="en-US"/>
          </a:p>
        </p:txBody>
      </p:sp>
    </p:spTree>
    <p:extLst>
      <p:ext uri="{BB962C8B-B14F-4D97-AF65-F5344CB8AC3E}">
        <p14:creationId xmlns:p14="http://schemas.microsoft.com/office/powerpoint/2010/main" val="641780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0A5FE56-B1DE-4563-8A08-66DBF61E9B13}" type="datetimeFigureOut">
              <a:rPr lang="en-US" smtClean="0"/>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FB7E0E-2915-47C2-A4F6-449ED75D39E0}" type="slidenum">
              <a:rPr lang="en-US" smtClean="0"/>
              <a:t>‹#›</a:t>
            </a:fld>
            <a:endParaRPr lang="en-US"/>
          </a:p>
        </p:txBody>
      </p:sp>
    </p:spTree>
    <p:extLst>
      <p:ext uri="{BB962C8B-B14F-4D97-AF65-F5344CB8AC3E}">
        <p14:creationId xmlns:p14="http://schemas.microsoft.com/office/powerpoint/2010/main" val="1433280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0A5FE56-B1DE-4563-8A08-66DBF61E9B13}" type="datetimeFigureOut">
              <a:rPr lang="en-US" smtClean="0"/>
              <a:t>6/13/2023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FB7E0E-2915-47C2-A4F6-449ED75D39E0}" type="slidenum">
              <a:rPr lang="en-US" smtClean="0"/>
              <a:t>‹#›</a:t>
            </a:fld>
            <a:endParaRPr lang="en-US"/>
          </a:p>
        </p:txBody>
      </p:sp>
    </p:spTree>
    <p:extLst>
      <p:ext uri="{BB962C8B-B14F-4D97-AF65-F5344CB8AC3E}">
        <p14:creationId xmlns:p14="http://schemas.microsoft.com/office/powerpoint/2010/main" val="34490581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0A5FE56-B1DE-4563-8A08-66DBF61E9B13}" type="datetimeFigureOut">
              <a:rPr lang="en-US" smtClean="0"/>
              <a:t>6/13/2023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FB7E0E-2915-47C2-A4F6-449ED75D39E0}" type="slidenum">
              <a:rPr lang="en-US" smtClean="0"/>
              <a:t>‹#›</a:t>
            </a:fld>
            <a:endParaRPr lang="en-US"/>
          </a:p>
        </p:txBody>
      </p:sp>
    </p:spTree>
    <p:extLst>
      <p:ext uri="{BB962C8B-B14F-4D97-AF65-F5344CB8AC3E}">
        <p14:creationId xmlns:p14="http://schemas.microsoft.com/office/powerpoint/2010/main" val="587883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0A5FE56-B1DE-4563-8A08-66DBF61E9B13}" type="datetimeFigureOut">
              <a:rPr lang="en-US" smtClean="0"/>
              <a:t>6/13/2023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FB7E0E-2915-47C2-A4F6-449ED75D39E0}" type="slidenum">
              <a:rPr lang="en-US" smtClean="0"/>
              <a:t>‹#›</a:t>
            </a:fld>
            <a:endParaRPr lang="en-US"/>
          </a:p>
        </p:txBody>
      </p:sp>
    </p:spTree>
    <p:extLst>
      <p:ext uri="{BB962C8B-B14F-4D97-AF65-F5344CB8AC3E}">
        <p14:creationId xmlns:p14="http://schemas.microsoft.com/office/powerpoint/2010/main" val="386398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0A5FE56-B1DE-4563-8A08-66DBF61E9B13}" type="datetimeFigureOut">
              <a:rPr lang="en-US" smtClean="0"/>
              <a:t>6/13/2023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FB7E0E-2915-47C2-A4F6-449ED75D39E0}" type="slidenum">
              <a:rPr lang="en-US" smtClean="0"/>
              <a:t>‹#›</a:t>
            </a:fld>
            <a:endParaRPr lang="en-US"/>
          </a:p>
        </p:txBody>
      </p:sp>
    </p:spTree>
    <p:extLst>
      <p:ext uri="{BB962C8B-B14F-4D97-AF65-F5344CB8AC3E}">
        <p14:creationId xmlns:p14="http://schemas.microsoft.com/office/powerpoint/2010/main" val="2189595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A5FE56-B1DE-4563-8A08-66DBF61E9B13}" type="datetimeFigureOut">
              <a:rPr lang="en-US" smtClean="0"/>
              <a:t>6/13/2023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FB7E0E-2915-47C2-A4F6-449ED75D39E0}" type="slidenum">
              <a:rPr lang="en-US" smtClean="0"/>
              <a:t>‹#›</a:t>
            </a:fld>
            <a:endParaRPr lang="en-US"/>
          </a:p>
        </p:txBody>
      </p:sp>
    </p:spTree>
    <p:extLst>
      <p:ext uri="{BB962C8B-B14F-4D97-AF65-F5344CB8AC3E}">
        <p14:creationId xmlns:p14="http://schemas.microsoft.com/office/powerpoint/2010/main" val="4070811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A5FE56-B1DE-4563-8A08-66DBF61E9B13}" type="datetimeFigureOut">
              <a:rPr lang="en-US" smtClean="0"/>
              <a:t>6/13/2023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FB7E0E-2915-47C2-A4F6-449ED75D39E0}" type="slidenum">
              <a:rPr lang="en-US" smtClean="0"/>
              <a:t>‹#›</a:t>
            </a:fld>
            <a:endParaRPr lang="en-US"/>
          </a:p>
        </p:txBody>
      </p:sp>
    </p:spTree>
    <p:extLst>
      <p:ext uri="{BB962C8B-B14F-4D97-AF65-F5344CB8AC3E}">
        <p14:creationId xmlns:p14="http://schemas.microsoft.com/office/powerpoint/2010/main" val="40923841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0A5FE56-B1DE-4563-8A08-66DBF61E9B13}" type="datetimeFigureOut">
              <a:rPr lang="en-US" smtClean="0"/>
              <a:t>6/13/2023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FB7E0E-2915-47C2-A4F6-449ED75D39E0}" type="slidenum">
              <a:rPr lang="en-US" smtClean="0"/>
              <a:t>‹#›</a:t>
            </a:fld>
            <a:endParaRPr lang="en-US"/>
          </a:p>
        </p:txBody>
      </p:sp>
    </p:spTree>
    <p:extLst>
      <p:ext uri="{BB962C8B-B14F-4D97-AF65-F5344CB8AC3E}">
        <p14:creationId xmlns:p14="http://schemas.microsoft.com/office/powerpoint/2010/main" val="23533999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0A5FE56-B1DE-4563-8A08-66DBF61E9B13}" type="datetimeFigureOut">
              <a:rPr lang="en-US" smtClean="0"/>
              <a:t>6/13/2023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FB7E0E-2915-47C2-A4F6-449ED75D39E0}" type="slidenum">
              <a:rPr lang="en-US" smtClean="0"/>
              <a:t>‹#›</a:t>
            </a:fld>
            <a:endParaRPr lang="en-US"/>
          </a:p>
        </p:txBody>
      </p:sp>
    </p:spTree>
    <p:extLst>
      <p:ext uri="{BB962C8B-B14F-4D97-AF65-F5344CB8AC3E}">
        <p14:creationId xmlns:p14="http://schemas.microsoft.com/office/powerpoint/2010/main" val="405605848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3307" y="3532911"/>
            <a:ext cx="9694026" cy="776287"/>
          </a:xfrm>
        </p:spPr>
        <p:txBody>
          <a:bodyPr>
            <a:normAutofit/>
          </a:bodyPr>
          <a:lstStyle/>
          <a:p>
            <a:r>
              <a:rPr lang="en-US" sz="2800" dirty="0" smtClean="0">
                <a:latin typeface="Bell MT" panose="02020503060305020303" pitchFamily="18" charset="0"/>
              </a:rPr>
              <a:t>CSE – 326 Project Scope Presentation</a:t>
            </a:r>
            <a:endParaRPr lang="en-US" sz="2800" dirty="0">
              <a:latin typeface="Bell MT" panose="02020503060305020303" pitchFamily="18" charset="0"/>
            </a:endParaRPr>
          </a:p>
        </p:txBody>
      </p:sp>
      <p:sp>
        <p:nvSpPr>
          <p:cNvPr id="3" name="Content Placeholder 2"/>
          <p:cNvSpPr>
            <a:spLocks noGrp="1"/>
          </p:cNvSpPr>
          <p:nvPr>
            <p:ph idx="1"/>
          </p:nvPr>
        </p:nvSpPr>
        <p:spPr>
          <a:xfrm>
            <a:off x="281248" y="4476596"/>
            <a:ext cx="9694026" cy="2548266"/>
          </a:xfrm>
        </p:spPr>
        <p:txBody>
          <a:bodyPr>
            <a:noAutofit/>
          </a:bodyPr>
          <a:lstStyle/>
          <a:p>
            <a:r>
              <a:rPr lang="en-US" sz="1800" dirty="0">
                <a:latin typeface="Bell MT" panose="02020503060305020303" pitchFamily="18" charset="0"/>
              </a:rPr>
              <a:t>1905074 - </a:t>
            </a:r>
            <a:r>
              <a:rPr lang="en-US" sz="1800" dirty="0" err="1">
                <a:latin typeface="Bell MT" panose="02020503060305020303" pitchFamily="18" charset="0"/>
              </a:rPr>
              <a:t>Md.Tahmid</a:t>
            </a:r>
            <a:r>
              <a:rPr lang="en-US" sz="1800" dirty="0">
                <a:latin typeface="Bell MT" panose="02020503060305020303" pitchFamily="18" charset="0"/>
              </a:rPr>
              <a:t> Islam </a:t>
            </a:r>
            <a:r>
              <a:rPr lang="en-US" sz="1800" dirty="0" err="1" smtClean="0">
                <a:latin typeface="Bell MT" panose="02020503060305020303" pitchFamily="18" charset="0"/>
              </a:rPr>
              <a:t>Tomal</a:t>
            </a:r>
            <a:endParaRPr lang="en-US" sz="1800" dirty="0" smtClean="0">
              <a:latin typeface="Bell MT" panose="02020503060305020303" pitchFamily="18" charset="0"/>
            </a:endParaRPr>
          </a:p>
          <a:p>
            <a:r>
              <a:rPr lang="en-US" sz="1800" dirty="0" smtClean="0">
                <a:latin typeface="Bell MT" panose="02020503060305020303" pitchFamily="18" charset="0"/>
              </a:rPr>
              <a:t>1905076 - </a:t>
            </a:r>
            <a:r>
              <a:rPr lang="en-US" sz="1800" dirty="0" err="1" smtClean="0">
                <a:latin typeface="Bell MT" panose="02020503060305020303" pitchFamily="18" charset="0"/>
              </a:rPr>
              <a:t>Zarif</a:t>
            </a:r>
            <a:r>
              <a:rPr lang="en-US" sz="1800" dirty="0" smtClean="0">
                <a:latin typeface="Bell MT" panose="02020503060305020303" pitchFamily="18" charset="0"/>
              </a:rPr>
              <a:t> </a:t>
            </a:r>
            <a:r>
              <a:rPr lang="en-US" sz="1800" dirty="0">
                <a:latin typeface="Bell MT" panose="02020503060305020303" pitchFamily="18" charset="0"/>
              </a:rPr>
              <a:t>Hossain</a:t>
            </a:r>
            <a:endParaRPr lang="en-US" sz="1800" dirty="0" smtClean="0">
              <a:latin typeface="Bell MT" panose="02020503060305020303" pitchFamily="18" charset="0"/>
            </a:endParaRPr>
          </a:p>
          <a:p>
            <a:r>
              <a:rPr lang="en-US" sz="1800" dirty="0" smtClean="0">
                <a:latin typeface="Bell MT" panose="02020503060305020303" pitchFamily="18" charset="0"/>
              </a:rPr>
              <a:t>1905085 - </a:t>
            </a:r>
            <a:r>
              <a:rPr lang="en-US" sz="1800" dirty="0" err="1" smtClean="0">
                <a:latin typeface="Bell MT" panose="02020503060305020303" pitchFamily="18" charset="0"/>
              </a:rPr>
              <a:t>Md</a:t>
            </a:r>
            <a:r>
              <a:rPr lang="en-US" sz="1800" dirty="0" smtClean="0">
                <a:latin typeface="Bell MT" panose="02020503060305020303" pitchFamily="18" charset="0"/>
              </a:rPr>
              <a:t> </a:t>
            </a:r>
            <a:r>
              <a:rPr lang="en-US" sz="1800" dirty="0" err="1" smtClean="0">
                <a:latin typeface="Bell MT" panose="02020503060305020303" pitchFamily="18" charset="0"/>
              </a:rPr>
              <a:t>Hasibul</a:t>
            </a:r>
            <a:r>
              <a:rPr lang="en-US" sz="1800" dirty="0" smtClean="0">
                <a:latin typeface="Bell MT" panose="02020503060305020303" pitchFamily="18" charset="0"/>
              </a:rPr>
              <a:t> Hasan</a:t>
            </a:r>
          </a:p>
          <a:p>
            <a:r>
              <a:rPr lang="en-US" sz="1800" dirty="0" smtClean="0">
                <a:latin typeface="Bell MT" panose="02020503060305020303" pitchFamily="18" charset="0"/>
              </a:rPr>
              <a:t>1905107 </a:t>
            </a:r>
            <a:r>
              <a:rPr lang="en-US" sz="1800" dirty="0">
                <a:latin typeface="Bell MT" panose="02020503060305020303" pitchFamily="18" charset="0"/>
              </a:rPr>
              <a:t>- Fahad Ahmed</a:t>
            </a:r>
            <a:endParaRPr lang="en-US" sz="1800" dirty="0" smtClean="0">
              <a:latin typeface="Bell MT" panose="02020503060305020303" pitchFamily="18" charset="0"/>
            </a:endParaRPr>
          </a:p>
          <a:p>
            <a:r>
              <a:rPr lang="en-US" sz="1800" dirty="0">
                <a:latin typeface="Bell MT" panose="02020503060305020303" pitchFamily="18" charset="0"/>
              </a:rPr>
              <a:t>1905116 - </a:t>
            </a:r>
            <a:r>
              <a:rPr lang="en-US" sz="1800" dirty="0" err="1">
                <a:latin typeface="Bell MT" panose="02020503060305020303" pitchFamily="18" charset="0"/>
              </a:rPr>
              <a:t>Md.Sayeeduzzaman</a:t>
            </a:r>
            <a:endParaRPr lang="en-US" sz="1800" dirty="0" smtClean="0">
              <a:latin typeface="Bell MT" panose="02020503060305020303" pitchFamily="18" charset="0"/>
            </a:endParaRPr>
          </a:p>
          <a:p>
            <a:r>
              <a:rPr lang="en-US" sz="1800" dirty="0" smtClean="0">
                <a:latin typeface="Bell MT" panose="02020503060305020303" pitchFamily="18" charset="0"/>
              </a:rPr>
              <a:t>1905117 </a:t>
            </a:r>
            <a:r>
              <a:rPr lang="en-US" sz="1800" dirty="0">
                <a:latin typeface="Bell MT" panose="02020503060305020303" pitchFamily="18" charset="0"/>
              </a:rPr>
              <a:t>- </a:t>
            </a:r>
            <a:r>
              <a:rPr lang="en-US" sz="1800" dirty="0" err="1">
                <a:latin typeface="Bell MT" panose="02020503060305020303" pitchFamily="18" charset="0"/>
              </a:rPr>
              <a:t>Nur</a:t>
            </a:r>
            <a:r>
              <a:rPr lang="en-US" sz="1800" dirty="0">
                <a:latin typeface="Bell MT" panose="02020503060305020303" pitchFamily="18" charset="0"/>
              </a:rPr>
              <a:t> Hossain Raton</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80514" y="0"/>
            <a:ext cx="5640184" cy="3760122"/>
          </a:xfrm>
          <a:prstGeom prst="rect">
            <a:avLst/>
          </a:prstGeom>
        </p:spPr>
      </p:pic>
    </p:spTree>
    <p:extLst>
      <p:ext uri="{BB962C8B-B14F-4D97-AF65-F5344CB8AC3E}">
        <p14:creationId xmlns:p14="http://schemas.microsoft.com/office/powerpoint/2010/main" val="11081494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6963" y="4230544"/>
            <a:ext cx="3293226" cy="1325563"/>
          </a:xfrm>
        </p:spPr>
        <p:txBody>
          <a:bodyPr/>
          <a:lstStyle/>
          <a:p>
            <a:r>
              <a:rPr lang="en-US" dirty="0" smtClean="0"/>
              <a:t>Thank You</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608318" y="0"/>
            <a:ext cx="6583682" cy="4389121"/>
          </a:xfrm>
        </p:spPr>
      </p:pic>
    </p:spTree>
    <p:extLst>
      <p:ext uri="{BB962C8B-B14F-4D97-AF65-F5344CB8AC3E}">
        <p14:creationId xmlns:p14="http://schemas.microsoft.com/office/powerpoint/2010/main" val="22825971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96587" y="0"/>
            <a:ext cx="6265676" cy="4181657"/>
          </a:xfrm>
          <a:prstGeom prst="rect">
            <a:avLst/>
          </a:prstGeom>
        </p:spPr>
      </p:pic>
      <p:sp>
        <p:nvSpPr>
          <p:cNvPr id="2" name="Title 1"/>
          <p:cNvSpPr>
            <a:spLocks noGrp="1"/>
          </p:cNvSpPr>
          <p:nvPr>
            <p:ph type="ctrTitle"/>
          </p:nvPr>
        </p:nvSpPr>
        <p:spPr>
          <a:xfrm>
            <a:off x="-321426" y="2880505"/>
            <a:ext cx="9144000" cy="2387600"/>
          </a:xfrm>
        </p:spPr>
        <p:txBody>
          <a:bodyPr>
            <a:normAutofit/>
          </a:bodyPr>
          <a:lstStyle/>
          <a:p>
            <a:r>
              <a:rPr lang="en-US" sz="4800" dirty="0" err="1" smtClean="0">
                <a:latin typeface="Bell MT" panose="02020503060305020303" pitchFamily="18" charset="0"/>
              </a:rPr>
              <a:t>ResearchAbroad</a:t>
            </a:r>
            <a:endParaRPr lang="en-US" sz="4800" dirty="0">
              <a:latin typeface="Bell MT" panose="02020503060305020303" pitchFamily="18" charset="0"/>
            </a:endParaRPr>
          </a:p>
        </p:txBody>
      </p:sp>
      <p:sp>
        <p:nvSpPr>
          <p:cNvPr id="3" name="Subtitle 2"/>
          <p:cNvSpPr>
            <a:spLocks noGrp="1"/>
          </p:cNvSpPr>
          <p:nvPr>
            <p:ph type="subTitle" idx="1"/>
          </p:nvPr>
        </p:nvSpPr>
        <p:spPr>
          <a:xfrm>
            <a:off x="-321426" y="5360180"/>
            <a:ext cx="9144000" cy="1655762"/>
          </a:xfrm>
        </p:spPr>
        <p:txBody>
          <a:bodyPr/>
          <a:lstStyle/>
          <a:p>
            <a:r>
              <a:rPr lang="en-US" dirty="0">
                <a:latin typeface="Bell MT" panose="02020503060305020303" pitchFamily="18" charset="0"/>
              </a:rPr>
              <a:t>Exploring Boundaries, Expanding Horizons</a:t>
            </a:r>
          </a:p>
        </p:txBody>
      </p:sp>
    </p:spTree>
    <p:extLst>
      <p:ext uri="{BB962C8B-B14F-4D97-AF65-F5344CB8AC3E}">
        <p14:creationId xmlns:p14="http://schemas.microsoft.com/office/powerpoint/2010/main" val="9418307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245" y="3474085"/>
            <a:ext cx="4191000" cy="1325563"/>
          </a:xfrm>
        </p:spPr>
        <p:txBody>
          <a:bodyPr>
            <a:normAutofit/>
          </a:bodyPr>
          <a:lstStyle/>
          <a:p>
            <a:r>
              <a:rPr lang="en-US" sz="3600" dirty="0" smtClean="0">
                <a:latin typeface="Bell MT" panose="02020503060305020303" pitchFamily="18" charset="0"/>
              </a:rPr>
              <a:t>What does it do</a:t>
            </a:r>
            <a:endParaRPr lang="en-US" sz="3600" dirty="0">
              <a:latin typeface="Bell MT" panose="02020503060305020303" pitchFamily="18" charset="0"/>
            </a:endParaRPr>
          </a:p>
        </p:txBody>
      </p:sp>
      <p:sp>
        <p:nvSpPr>
          <p:cNvPr id="3" name="Content Placeholder 2"/>
          <p:cNvSpPr>
            <a:spLocks noGrp="1"/>
          </p:cNvSpPr>
          <p:nvPr>
            <p:ph idx="1"/>
          </p:nvPr>
        </p:nvSpPr>
        <p:spPr>
          <a:xfrm>
            <a:off x="183245" y="4909647"/>
            <a:ext cx="8247611" cy="1948353"/>
          </a:xfrm>
        </p:spPr>
        <p:txBody>
          <a:bodyPr>
            <a:normAutofit/>
          </a:bodyPr>
          <a:lstStyle/>
          <a:p>
            <a:r>
              <a:rPr lang="en-US" sz="2000" dirty="0">
                <a:latin typeface="Bell MT" panose="02020503060305020303" pitchFamily="18" charset="0"/>
              </a:rPr>
              <a:t>Unleash your research potential - find the ideal country for your interests, explore reputable supervisors with insightful reviews, and join a vibrant community forum for knowledge exchange and networking</a:t>
            </a:r>
            <a:endParaRPr lang="en-US" sz="2000" dirty="0">
              <a:latin typeface="Bell MT" panose="02020503060305020303"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62952" y="0"/>
            <a:ext cx="6329048" cy="4219364"/>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3602545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747" y="2762468"/>
            <a:ext cx="1880061" cy="1325563"/>
          </a:xfrm>
        </p:spPr>
        <p:txBody>
          <a:bodyPr>
            <a:normAutofit/>
          </a:bodyPr>
          <a:lstStyle/>
          <a:p>
            <a:r>
              <a:rPr lang="en-US" sz="3200" dirty="0" smtClean="0">
                <a:latin typeface="Bell MT" panose="02020503060305020303" pitchFamily="18" charset="0"/>
              </a:rPr>
              <a:t>User Base</a:t>
            </a:r>
            <a:endParaRPr lang="en-US" sz="3200" dirty="0">
              <a:latin typeface="Bell MT" panose="02020503060305020303" pitchFamily="18" charset="0"/>
            </a:endParaRPr>
          </a:p>
        </p:txBody>
      </p:sp>
      <p:sp>
        <p:nvSpPr>
          <p:cNvPr id="3" name="Content Placeholder 2"/>
          <p:cNvSpPr>
            <a:spLocks noGrp="1"/>
          </p:cNvSpPr>
          <p:nvPr>
            <p:ph idx="1"/>
          </p:nvPr>
        </p:nvSpPr>
        <p:spPr>
          <a:xfrm>
            <a:off x="214747" y="3823958"/>
            <a:ext cx="8156169" cy="3016502"/>
          </a:xfrm>
        </p:spPr>
        <p:txBody>
          <a:bodyPr>
            <a:normAutofit lnSpcReduction="10000"/>
          </a:bodyPr>
          <a:lstStyle/>
          <a:p>
            <a:r>
              <a:rPr lang="en-US" sz="1800" dirty="0">
                <a:latin typeface="Bell MT" panose="02020503060305020303" pitchFamily="18" charset="0"/>
              </a:rPr>
              <a:t>Researchers and Enthusiasts: </a:t>
            </a:r>
            <a:r>
              <a:rPr lang="en-US" sz="1800" dirty="0" err="1">
                <a:latin typeface="Bell MT" panose="02020503060305020303" pitchFamily="18" charset="0"/>
              </a:rPr>
              <a:t>ResearchAbroad</a:t>
            </a:r>
            <a:r>
              <a:rPr lang="en-US" sz="1800" dirty="0">
                <a:latin typeface="Bell MT" panose="02020503060305020303" pitchFamily="18" charset="0"/>
              </a:rPr>
              <a:t> caters to a diverse user base of passionate researchers and enthusiasts from various academic disciplines, providing them with a platform to connect, collaborate, and exchange ideas.</a:t>
            </a:r>
          </a:p>
          <a:p>
            <a:r>
              <a:rPr lang="en-US" sz="1800" dirty="0">
                <a:latin typeface="Bell MT" panose="02020503060305020303" pitchFamily="18" charset="0"/>
              </a:rPr>
              <a:t>Supervisors and Mentors: The app serves as a hub for experienced supervisors and mentors who are looking to engage with talented researchers, offering them opportunities to mentor, guide, and support aspiring scholars in their research pursuits.</a:t>
            </a:r>
          </a:p>
          <a:p>
            <a:r>
              <a:rPr lang="en-US" sz="1800" dirty="0">
                <a:latin typeface="Bell MT" panose="02020503060305020303" pitchFamily="18" charset="0"/>
              </a:rPr>
              <a:t>International Community: </a:t>
            </a:r>
            <a:r>
              <a:rPr lang="en-US" sz="1800" dirty="0" err="1">
                <a:latin typeface="Bell MT" panose="02020503060305020303" pitchFamily="18" charset="0"/>
              </a:rPr>
              <a:t>ResearchAbroad</a:t>
            </a:r>
            <a:r>
              <a:rPr lang="en-US" sz="1800" dirty="0">
                <a:latin typeface="Bell MT" panose="02020503060305020303" pitchFamily="18" charset="0"/>
              </a:rPr>
              <a:t> attracts users from around the world, fostering a global community of researchers, supervisors, and mentors who can connect and form valuable professional relationships, transcending geographical boundaries.</a:t>
            </a:r>
          </a:p>
          <a:p>
            <a:endParaRPr lang="en-US" sz="1800" dirty="0">
              <a:latin typeface="Bell MT" panose="02020503060305020303"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86023" y="0"/>
            <a:ext cx="5605977" cy="3737811"/>
          </a:xfrm>
          <a:prstGeom prst="rect">
            <a:avLst/>
          </a:prstGeom>
        </p:spPr>
      </p:pic>
    </p:spTree>
    <p:extLst>
      <p:ext uri="{BB962C8B-B14F-4D97-AF65-F5344CB8AC3E}">
        <p14:creationId xmlns:p14="http://schemas.microsoft.com/office/powerpoint/2010/main" val="13003875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380759"/>
            <a:ext cx="10515600" cy="791056"/>
          </a:xfrm>
        </p:spPr>
        <p:txBody>
          <a:bodyPr>
            <a:normAutofit/>
          </a:bodyPr>
          <a:lstStyle/>
          <a:p>
            <a:r>
              <a:rPr lang="en-US" sz="3200" dirty="0" smtClean="0">
                <a:latin typeface="Bell MT" panose="02020503060305020303" pitchFamily="18" charset="0"/>
              </a:rPr>
              <a:t>Users and Registration</a:t>
            </a:r>
            <a:endParaRPr lang="en-US" sz="3200" dirty="0">
              <a:latin typeface="Bell MT" panose="02020503060305020303" pitchFamily="18" charset="0"/>
            </a:endParaRPr>
          </a:p>
        </p:txBody>
      </p:sp>
      <p:sp>
        <p:nvSpPr>
          <p:cNvPr id="3" name="Content Placeholder 2"/>
          <p:cNvSpPr>
            <a:spLocks noGrp="1"/>
          </p:cNvSpPr>
          <p:nvPr>
            <p:ph idx="1"/>
          </p:nvPr>
        </p:nvSpPr>
        <p:spPr>
          <a:xfrm>
            <a:off x="0" y="4408996"/>
            <a:ext cx="8289175" cy="2596748"/>
          </a:xfrm>
        </p:spPr>
        <p:txBody>
          <a:bodyPr>
            <a:normAutofit/>
          </a:bodyPr>
          <a:lstStyle/>
          <a:p>
            <a:r>
              <a:rPr lang="en-US" sz="1600" dirty="0">
                <a:latin typeface="Bell MT" panose="02020503060305020303" pitchFamily="18" charset="0"/>
              </a:rPr>
              <a:t>Research Enthusiasts: These individuals form the core user group, leveraging </a:t>
            </a:r>
            <a:r>
              <a:rPr lang="en-US" sz="1600" dirty="0" err="1">
                <a:latin typeface="Bell MT" panose="02020503060305020303" pitchFamily="18" charset="0"/>
              </a:rPr>
              <a:t>ResearchAbroad</a:t>
            </a:r>
            <a:r>
              <a:rPr lang="en-US" sz="1600" dirty="0">
                <a:latin typeface="Bell MT" panose="02020503060305020303" pitchFamily="18" charset="0"/>
              </a:rPr>
              <a:t> to explore, evaluate, and select the most suitable country or region for their research </a:t>
            </a:r>
            <a:r>
              <a:rPr lang="en-US" sz="1600" dirty="0" smtClean="0">
                <a:latin typeface="Bell MT" panose="02020503060305020303" pitchFamily="18" charset="0"/>
              </a:rPr>
              <a:t>interests.</a:t>
            </a:r>
          </a:p>
          <a:p>
            <a:r>
              <a:rPr lang="en-US" sz="1600" dirty="0" smtClean="0">
                <a:latin typeface="Bell MT" panose="02020503060305020303" pitchFamily="18" charset="0"/>
              </a:rPr>
              <a:t>Supervisors </a:t>
            </a:r>
            <a:r>
              <a:rPr lang="en-US" sz="1600" dirty="0">
                <a:latin typeface="Bell MT" panose="02020503060305020303" pitchFamily="18" charset="0"/>
              </a:rPr>
              <a:t>and Mentors: </a:t>
            </a:r>
            <a:r>
              <a:rPr lang="en-US" sz="1600" dirty="0" err="1">
                <a:latin typeface="Bell MT" panose="02020503060305020303" pitchFamily="18" charset="0"/>
              </a:rPr>
              <a:t>ResearchAbroad</a:t>
            </a:r>
            <a:r>
              <a:rPr lang="en-US" sz="1600" dirty="0">
                <a:latin typeface="Bell MT" panose="02020503060305020303" pitchFamily="18" charset="0"/>
              </a:rPr>
              <a:t> facilitates connections between experienced supervisors and mentors with research enthusiasts. Supervisors utilize the app to showcase their expertise, share valuable insights, and connect with potential research collaborators. </a:t>
            </a:r>
          </a:p>
          <a:p>
            <a:r>
              <a:rPr lang="en-US" sz="1600" dirty="0">
                <a:latin typeface="Bell MT" panose="02020503060305020303" pitchFamily="18" charset="0"/>
              </a:rPr>
              <a:t>Guest Users: Individuals who have not logged into the app or created an account can still access limited functionalities. As guest users, they can explore general information about the app's features and benefits. However, to unlock the full range of functionalities and actively engage with the community, guest users are encouraged to create an account and log in.</a:t>
            </a:r>
          </a:p>
          <a:p>
            <a:endParaRPr lang="en-US" sz="1600" dirty="0">
              <a:latin typeface="Bell MT" panose="02020503060305020303"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981700" y="0"/>
            <a:ext cx="5664431" cy="3776287"/>
          </a:xfrm>
          <a:prstGeom prst="rect">
            <a:avLst/>
          </a:prstGeom>
        </p:spPr>
      </p:pic>
    </p:spTree>
    <p:extLst>
      <p:ext uri="{BB962C8B-B14F-4D97-AF65-F5344CB8AC3E}">
        <p14:creationId xmlns:p14="http://schemas.microsoft.com/office/powerpoint/2010/main" val="8555845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6186" y="2983633"/>
            <a:ext cx="4548447" cy="1325563"/>
          </a:xfrm>
        </p:spPr>
        <p:txBody>
          <a:bodyPr/>
          <a:lstStyle/>
          <a:p>
            <a:r>
              <a:rPr lang="en-US" dirty="0" smtClean="0">
                <a:latin typeface="Bell MT" panose="02020503060305020303" pitchFamily="18" charset="0"/>
              </a:rPr>
              <a:t>Possible Modules</a:t>
            </a:r>
            <a:endParaRPr lang="en-US" dirty="0">
              <a:latin typeface="Bell MT" panose="02020503060305020303" pitchFamily="18" charset="0"/>
            </a:endParaRPr>
          </a:p>
        </p:txBody>
      </p:sp>
      <p:sp>
        <p:nvSpPr>
          <p:cNvPr id="3" name="Content Placeholder 2"/>
          <p:cNvSpPr>
            <a:spLocks noGrp="1"/>
          </p:cNvSpPr>
          <p:nvPr>
            <p:ph idx="1"/>
          </p:nvPr>
        </p:nvSpPr>
        <p:spPr>
          <a:xfrm>
            <a:off x="306186" y="4444134"/>
            <a:ext cx="7823662" cy="2413866"/>
          </a:xfrm>
        </p:spPr>
        <p:txBody>
          <a:bodyPr>
            <a:normAutofit/>
          </a:bodyPr>
          <a:lstStyle/>
          <a:p>
            <a:r>
              <a:rPr lang="en-US" sz="1600" dirty="0">
                <a:latin typeface="Bell MT" panose="02020503060305020303" pitchFamily="18" charset="0"/>
              </a:rPr>
              <a:t>Country/Region Selection: </a:t>
            </a:r>
            <a:r>
              <a:rPr lang="en-US" sz="1600" dirty="0" smtClean="0">
                <a:latin typeface="Bell MT" panose="02020503060305020303" pitchFamily="18" charset="0"/>
              </a:rPr>
              <a:t>Users </a:t>
            </a:r>
            <a:r>
              <a:rPr lang="en-US" sz="1600" dirty="0">
                <a:latin typeface="Bell MT" panose="02020503060305020303" pitchFamily="18" charset="0"/>
              </a:rPr>
              <a:t>can explore factors such as research opportunities, funding availability, infrastructure, and cultural suitability to determine the best location for their research interests.</a:t>
            </a:r>
          </a:p>
          <a:p>
            <a:r>
              <a:rPr lang="en-US" sz="1600" dirty="0">
                <a:latin typeface="Bell MT" panose="02020503060305020303" pitchFamily="18" charset="0"/>
              </a:rPr>
              <a:t>Supervisor Listings with Reviews: </a:t>
            </a:r>
            <a:r>
              <a:rPr lang="en-US" sz="1600" dirty="0" smtClean="0">
                <a:latin typeface="Bell MT" panose="02020503060305020303" pitchFamily="18" charset="0"/>
              </a:rPr>
              <a:t>Users </a:t>
            </a:r>
            <a:r>
              <a:rPr lang="en-US" sz="1600" dirty="0">
                <a:latin typeface="Bell MT" panose="02020503060305020303" pitchFamily="18" charset="0"/>
              </a:rPr>
              <a:t>can access detailed profiles, including areas of expertise, publications, and reviews from other researchers. This module helps research enthusiasts find and connect with the most suitable supervisors for their projects.</a:t>
            </a:r>
          </a:p>
          <a:p>
            <a:r>
              <a:rPr lang="en-US" sz="1600" dirty="0">
                <a:latin typeface="Bell MT" panose="02020503060305020303" pitchFamily="18" charset="0"/>
              </a:rPr>
              <a:t>Community Forum: </a:t>
            </a:r>
            <a:r>
              <a:rPr lang="en-US" sz="1600" dirty="0" smtClean="0">
                <a:latin typeface="Bell MT" panose="02020503060305020303" pitchFamily="18" charset="0"/>
              </a:rPr>
              <a:t>This </a:t>
            </a:r>
            <a:r>
              <a:rPr lang="en-US" sz="1600" dirty="0">
                <a:latin typeface="Bell MT" panose="02020503060305020303" pitchFamily="18" charset="0"/>
              </a:rPr>
              <a:t>platform serves as a common space for researchers to collaborate, exchange ideas, and stay updated on the latest trends in their respective fields</a:t>
            </a:r>
            <a:r>
              <a:rPr lang="en-US" sz="1600" dirty="0" smtClean="0">
                <a:latin typeface="Bell MT" panose="02020503060305020303" pitchFamily="18" charset="0"/>
              </a:rPr>
              <a:t>.</a:t>
            </a:r>
            <a:endParaRPr lang="en-US" sz="1600" dirty="0">
              <a:latin typeface="Bell MT" panose="02020503060305020303" pitchFamily="18" charset="0"/>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35783" y="-1"/>
            <a:ext cx="6456218" cy="4304145"/>
          </a:xfrm>
          <a:prstGeom prst="rect">
            <a:avLst/>
          </a:prstGeom>
        </p:spPr>
      </p:pic>
    </p:spTree>
    <p:extLst>
      <p:ext uri="{BB962C8B-B14F-4D97-AF65-F5344CB8AC3E}">
        <p14:creationId xmlns:p14="http://schemas.microsoft.com/office/powerpoint/2010/main" val="35977274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7996" y="3541222"/>
            <a:ext cx="6718069" cy="1325563"/>
          </a:xfrm>
        </p:spPr>
        <p:txBody>
          <a:bodyPr/>
          <a:lstStyle/>
          <a:p>
            <a:r>
              <a:rPr lang="en-US" dirty="0" smtClean="0">
                <a:latin typeface="Bell MT" panose="02020503060305020303" pitchFamily="18" charset="0"/>
              </a:rPr>
              <a:t>Recommendation algorithm</a:t>
            </a:r>
            <a:endParaRPr lang="en-US" dirty="0">
              <a:latin typeface="Bell MT" panose="02020503060305020303" pitchFamily="18" charset="0"/>
            </a:endParaRPr>
          </a:p>
        </p:txBody>
      </p:sp>
      <p:sp>
        <p:nvSpPr>
          <p:cNvPr id="3" name="Content Placeholder 2"/>
          <p:cNvSpPr>
            <a:spLocks noGrp="1"/>
          </p:cNvSpPr>
          <p:nvPr>
            <p:ph idx="1"/>
          </p:nvPr>
        </p:nvSpPr>
        <p:spPr>
          <a:xfrm>
            <a:off x="247996" y="4518949"/>
            <a:ext cx="7915102" cy="2264236"/>
          </a:xfrm>
        </p:spPr>
        <p:txBody>
          <a:bodyPr>
            <a:noAutofit/>
          </a:bodyPr>
          <a:lstStyle/>
          <a:p>
            <a:r>
              <a:rPr lang="en-US" sz="1800" dirty="0" err="1" smtClean="0">
                <a:latin typeface="Bell MT" panose="02020503060305020303" pitchFamily="18" charset="0"/>
              </a:rPr>
              <a:t>ResearchAbroad</a:t>
            </a:r>
            <a:r>
              <a:rPr lang="en-US" sz="1800" dirty="0" smtClean="0">
                <a:latin typeface="Bell MT" panose="02020503060305020303" pitchFamily="18" charset="0"/>
              </a:rPr>
              <a:t> </a:t>
            </a:r>
            <a:r>
              <a:rPr lang="en-US" sz="1800" dirty="0">
                <a:latin typeface="Bell MT" panose="02020503060305020303" pitchFamily="18" charset="0"/>
              </a:rPr>
              <a:t>employs an advanced recommendation algorithm that utilizes machine learning, user feedback, and data analysis to provide personalized and accurate suggestions. </a:t>
            </a:r>
            <a:endParaRPr lang="en-US" sz="1800" dirty="0" smtClean="0">
              <a:latin typeface="Bell MT" panose="02020503060305020303" pitchFamily="18" charset="0"/>
            </a:endParaRPr>
          </a:p>
          <a:p>
            <a:r>
              <a:rPr lang="en-US" sz="1800" dirty="0" smtClean="0">
                <a:latin typeface="Bell MT" panose="02020503060305020303" pitchFamily="18" charset="0"/>
              </a:rPr>
              <a:t>The </a:t>
            </a:r>
            <a:r>
              <a:rPr lang="en-US" sz="1800" dirty="0">
                <a:latin typeface="Bell MT" panose="02020503060305020303" pitchFamily="18" charset="0"/>
              </a:rPr>
              <a:t>algorithm considers factors such as research interests, academic background, and user behavior to match research enthusiasts with suitable countries, regions, and research supervisors. Continuously learning and improving, the algorithm enhances the user experience by guiding them towards optimal research opportunities.</a:t>
            </a:r>
            <a:endParaRPr lang="en-US" sz="1800" dirty="0">
              <a:latin typeface="Bell MT" panose="02020503060305020303"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43503" y="-1"/>
            <a:ext cx="5648498" cy="3765665"/>
          </a:xfrm>
          <a:prstGeom prst="rect">
            <a:avLst/>
          </a:prstGeom>
        </p:spPr>
      </p:pic>
    </p:spTree>
    <p:extLst>
      <p:ext uri="{BB962C8B-B14F-4D97-AF65-F5344CB8AC3E}">
        <p14:creationId xmlns:p14="http://schemas.microsoft.com/office/powerpoint/2010/main" val="21163954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055" y="2858943"/>
            <a:ext cx="5421284" cy="1325563"/>
          </a:xfrm>
        </p:spPr>
        <p:txBody>
          <a:bodyPr>
            <a:normAutofit/>
          </a:bodyPr>
          <a:lstStyle/>
          <a:p>
            <a:r>
              <a:rPr lang="en-US" sz="3600" dirty="0">
                <a:latin typeface="Bell MT" panose="02020503060305020303" pitchFamily="18" charset="0"/>
              </a:rPr>
              <a:t>Test Requirements and Preparation</a:t>
            </a:r>
            <a:endParaRPr lang="en-US" sz="3600" dirty="0">
              <a:latin typeface="Bell MT" panose="02020503060305020303" pitchFamily="18" charset="0"/>
            </a:endParaRPr>
          </a:p>
        </p:txBody>
      </p:sp>
      <p:sp>
        <p:nvSpPr>
          <p:cNvPr id="3" name="Content Placeholder 2"/>
          <p:cNvSpPr>
            <a:spLocks noGrp="1"/>
          </p:cNvSpPr>
          <p:nvPr>
            <p:ph idx="1"/>
          </p:nvPr>
        </p:nvSpPr>
        <p:spPr>
          <a:xfrm>
            <a:off x="90055" y="4319444"/>
            <a:ext cx="7848600" cy="2596745"/>
          </a:xfrm>
        </p:spPr>
        <p:txBody>
          <a:bodyPr>
            <a:normAutofit/>
          </a:bodyPr>
          <a:lstStyle/>
          <a:p>
            <a:r>
              <a:rPr lang="en-US" sz="1800" dirty="0">
                <a:latin typeface="Bell MT" panose="02020503060305020303" pitchFamily="18" charset="0"/>
              </a:rPr>
              <a:t/>
            </a:r>
            <a:br>
              <a:rPr lang="en-US" sz="1800" dirty="0">
                <a:latin typeface="Bell MT" panose="02020503060305020303" pitchFamily="18" charset="0"/>
              </a:rPr>
            </a:br>
            <a:r>
              <a:rPr lang="en-US" sz="1800" dirty="0" err="1">
                <a:latin typeface="Bell MT" panose="02020503060305020303" pitchFamily="18" charset="0"/>
              </a:rPr>
              <a:t>ResearchAbroad</a:t>
            </a:r>
            <a:r>
              <a:rPr lang="en-US" sz="1800" dirty="0">
                <a:latin typeface="Bell MT" panose="02020503060305020303" pitchFamily="18" charset="0"/>
              </a:rPr>
              <a:t> goes beyond research destination selection by offering comprehensive information on various standardized tests, such as IELTS, GRE, and more. </a:t>
            </a:r>
            <a:endParaRPr lang="en-US" sz="1800" dirty="0" smtClean="0">
              <a:latin typeface="Bell MT" panose="02020503060305020303" pitchFamily="18" charset="0"/>
            </a:endParaRPr>
          </a:p>
          <a:p>
            <a:r>
              <a:rPr lang="en-US" sz="1800" dirty="0" smtClean="0">
                <a:latin typeface="Bell MT" panose="02020503060305020303" pitchFamily="18" charset="0"/>
              </a:rPr>
              <a:t>The </a:t>
            </a:r>
            <a:r>
              <a:rPr lang="en-US" sz="1800" dirty="0">
                <a:latin typeface="Bell MT" panose="02020503060305020303" pitchFamily="18" charset="0"/>
              </a:rPr>
              <a:t>app provides detailed guidance on the requirements, registration process, preparation tips, and recommended resources for these exams. </a:t>
            </a:r>
            <a:endParaRPr lang="en-US" sz="1800" dirty="0">
              <a:latin typeface="Bell MT" panose="02020503060305020303"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95060" y="0"/>
            <a:ext cx="5996940" cy="3997960"/>
          </a:xfrm>
          <a:prstGeom prst="rect">
            <a:avLst/>
          </a:prstGeom>
        </p:spPr>
      </p:pic>
    </p:spTree>
    <p:extLst>
      <p:ext uri="{BB962C8B-B14F-4D97-AF65-F5344CB8AC3E}">
        <p14:creationId xmlns:p14="http://schemas.microsoft.com/office/powerpoint/2010/main" val="59217300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4006735"/>
            <a:ext cx="3469106" cy="575614"/>
          </a:xfrm>
        </p:spPr>
        <p:txBody>
          <a:bodyPr>
            <a:normAutofit fontScale="90000"/>
          </a:bodyPr>
          <a:lstStyle/>
          <a:p>
            <a:r>
              <a:rPr lang="en-US" dirty="0">
                <a:latin typeface="Bell MT" panose="02020503060305020303" pitchFamily="18" charset="0"/>
              </a:rPr>
              <a:t>Forum Nexus</a:t>
            </a:r>
            <a:endParaRPr lang="en-US" dirty="0">
              <a:latin typeface="Bell MT" panose="02020503060305020303" pitchFamily="18" charset="0"/>
            </a:endParaRPr>
          </a:p>
        </p:txBody>
      </p:sp>
      <p:sp>
        <p:nvSpPr>
          <p:cNvPr id="3" name="Content Placeholder 2"/>
          <p:cNvSpPr>
            <a:spLocks noGrp="1"/>
          </p:cNvSpPr>
          <p:nvPr>
            <p:ph idx="1"/>
          </p:nvPr>
        </p:nvSpPr>
        <p:spPr>
          <a:xfrm>
            <a:off x="380999" y="4719089"/>
            <a:ext cx="6468687" cy="1889529"/>
          </a:xfrm>
        </p:spPr>
        <p:txBody>
          <a:bodyPr>
            <a:normAutofit/>
          </a:bodyPr>
          <a:lstStyle/>
          <a:p>
            <a:r>
              <a:rPr lang="en-US" sz="2400" dirty="0">
                <a:latin typeface="Bell MT" panose="02020503060305020303" pitchFamily="18" charset="0"/>
              </a:rPr>
              <a:t>Where research enthusiasts, supervisors, and fellow scholars converge to ignite insightful discussions and foster a vibrant knowledge-sharing ecosystem.</a:t>
            </a:r>
            <a:endParaRPr lang="en-US" sz="2400" dirty="0">
              <a:latin typeface="Bell MT" panose="02020503060305020303" pitchFamily="18"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68313" y="-1"/>
            <a:ext cx="6623688" cy="4222865"/>
          </a:xfrm>
          <a:prstGeom prst="rect">
            <a:avLst/>
          </a:prstGeom>
        </p:spPr>
      </p:pic>
    </p:spTree>
    <p:extLst>
      <p:ext uri="{BB962C8B-B14F-4D97-AF65-F5344CB8AC3E}">
        <p14:creationId xmlns:p14="http://schemas.microsoft.com/office/powerpoint/2010/main" val="91533889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TotalTime>
  <Words>527</Words>
  <Application>Microsoft Office PowerPoint</Application>
  <PresentationFormat>Widescreen</PresentationFormat>
  <Paragraphs>32</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Bell MT</vt:lpstr>
      <vt:lpstr>Calibri</vt:lpstr>
      <vt:lpstr>Calibri Light</vt:lpstr>
      <vt:lpstr>Office Theme</vt:lpstr>
      <vt:lpstr>CSE – 326 Project Scope Presentation</vt:lpstr>
      <vt:lpstr>ResearchAbroad</vt:lpstr>
      <vt:lpstr>What does it do</vt:lpstr>
      <vt:lpstr>User Base</vt:lpstr>
      <vt:lpstr>Users and Registration</vt:lpstr>
      <vt:lpstr>Possible Modules</vt:lpstr>
      <vt:lpstr>Recommendation algorithm</vt:lpstr>
      <vt:lpstr>Test Requirements and Preparation</vt:lpstr>
      <vt:lpstr>Forum Nexus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8</cp:revision>
  <dcterms:created xsi:type="dcterms:W3CDTF">2023-06-13T17:04:41Z</dcterms:created>
  <dcterms:modified xsi:type="dcterms:W3CDTF">2023-06-13T18:01:57Z</dcterms:modified>
</cp:coreProperties>
</file>

<file path=docProps/thumbnail.jpeg>
</file>